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00FF"/>
    <a:srgbClr val="003300"/>
    <a:srgbClr val="66FF33"/>
    <a:srgbClr val="990099"/>
    <a:srgbClr val="FF00FF"/>
    <a:srgbClr val="FF0066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2023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(тыс. руб.)</a:t>
            </a:r>
          </a:p>
        </c:rich>
      </c:tx>
      <c:layout>
        <c:manualLayout>
          <c:xMode val="edge"/>
          <c:yMode val="edge"/>
          <c:x val="0.39113863161586615"/>
          <c:y val="0"/>
        </c:manualLayout>
      </c:layout>
    </c:title>
    <c:plotArea>
      <c:layout>
        <c:manualLayout>
          <c:layoutTarget val="inner"/>
          <c:xMode val="edge"/>
          <c:yMode val="edge"/>
          <c:x val="0.10687012843716394"/>
          <c:y val="0.19403714064504082"/>
          <c:w val="0.7905916419032688"/>
          <c:h val="0.70072329060102567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(тыс. руб.)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1985.9</c:v>
                </c:pt>
                <c:pt idx="1">
                  <c:v>2163.6999999999998</c:v>
                </c:pt>
                <c:pt idx="2">
                  <c:v>156.30000000000001</c:v>
                </c:pt>
                <c:pt idx="3">
                  <c:v>57.6</c:v>
                </c:pt>
                <c:pt idx="4" formatCode="0.0">
                  <c:v>296.8</c:v>
                </c:pt>
                <c:pt idx="5">
                  <c:v>2.2000000000000002</c:v>
                </c:pt>
                <c:pt idx="6">
                  <c:v>5.5</c:v>
                </c:pt>
                <c:pt idx="7">
                  <c:v>9259.9</c:v>
                </c:pt>
                <c:pt idx="8">
                  <c:v>28771.8</c:v>
                </c:pt>
              </c:numCache>
            </c:numRef>
          </c:val>
        </c:ser>
        <c:gapWidth val="100"/>
        <c:axId val="73543040"/>
        <c:axId val="73557120"/>
      </c:barChart>
      <c:catAx>
        <c:axId val="73543040"/>
        <c:scaling>
          <c:orientation val="minMax"/>
        </c:scaling>
        <c:axPos val="b"/>
        <c:tickLblPos val="nextTo"/>
        <c:crossAx val="73557120"/>
        <c:crosses val="autoZero"/>
        <c:auto val="1"/>
        <c:lblAlgn val="ctr"/>
        <c:lblOffset val="100"/>
      </c:catAx>
      <c:valAx>
        <c:axId val="73557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354304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958"/>
          <c:w val="0.7703256548730385"/>
          <c:h val="0.68988113874793056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4.0942476401343832E-2"/>
                  <c:y val="-7.3643122144677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5916,7</a:t>
                    </a:r>
                    <a:endParaRPr lang="ru-RU" sz="1200" baseline="0" dirty="0" smtClean="0"/>
                  </a:p>
                  <a:p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54912187731354"/>
                  <c:y val="-8.6627159271865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Физическая культура 42,7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5721667602321474"/>
                  <c:y val="-5.555064588783054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Национальная экономика 6420,8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8039509867635169E-3"/>
                  <c:y val="0.2137809603646732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 6193,3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7.2648270152873881E-2"/>
                  <c:y val="-6.26780105240831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1141,3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5.3073994728216056E-2"/>
                  <c:y val="-4.205908939410772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Национальная оборона 414,0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</c:dLbls>
          <c:val>
            <c:numRef>
              <c:f>Лист1!$A$2:$A$10</c:f>
              <c:numCache>
                <c:formatCode>General</c:formatCode>
                <c:ptCount val="9"/>
                <c:pt idx="0">
                  <c:v>5481.7</c:v>
                </c:pt>
                <c:pt idx="1">
                  <c:v>353.8</c:v>
                </c:pt>
                <c:pt idx="2">
                  <c:v>5.0999999999999996</c:v>
                </c:pt>
                <c:pt idx="3">
                  <c:v>5781</c:v>
                </c:pt>
                <c:pt idx="4">
                  <c:v>5974.8</c:v>
                </c:pt>
                <c:pt idx="5">
                  <c:v>50</c:v>
                </c:pt>
                <c:pt idx="6">
                  <c:v>1626.4</c:v>
                </c:pt>
                <c:pt idx="7">
                  <c:v>851</c:v>
                </c:pt>
                <c:pt idx="8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0.14988</cdr:x>
      <cdr:y>0.33543</cdr:y>
    </cdr:from>
    <cdr:to>
      <cdr:x>0.29143</cdr:x>
      <cdr:y>0.47519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84" y="1714512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0.69942</cdr:x>
      <cdr:y>0.48916</cdr:y>
    </cdr:from>
    <cdr:to>
      <cdr:x>0.83265</cdr:x>
      <cdr:y>0.6429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2500330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0.48294</cdr:x>
      <cdr:y>0.48916</cdr:y>
    </cdr:from>
    <cdr:to>
      <cdr:x>0.63281</cdr:x>
      <cdr:y>0.60097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43404" y="250033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0.32773</cdr:x>
      <cdr:y>0.8883</cdr:y>
    </cdr:from>
    <cdr:to>
      <cdr:x>0.44538</cdr:x>
      <cdr:y>0.97974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6081" y="485778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0.45378</cdr:x>
      <cdr:y>0.79686</cdr:y>
    </cdr:from>
    <cdr:to>
      <cdr:x>0.57143</cdr:x>
      <cdr:y>0.87524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57651" y="4357723"/>
          <a:ext cx="1000145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0.70542</cdr:y>
    </cdr:from>
    <cdr:to>
      <cdr:x>0.21008</cdr:x>
      <cdr:y>0.80992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000131" y="3857652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НДФЛ</a:t>
          </a:r>
        </a:p>
        <a:p xmlns:a="http://schemas.openxmlformats.org/drawingml/2006/main">
          <a:r>
            <a:rPr lang="ru-RU" dirty="0" smtClean="0"/>
            <a:t>2076,8</a:t>
          </a:r>
          <a:endParaRPr lang="ru-RU" dirty="0"/>
        </a:p>
      </cdr:txBody>
    </cdr:sp>
  </cdr:relSizeAnchor>
  <cdr:relSizeAnchor xmlns:cdr="http://schemas.openxmlformats.org/drawingml/2006/chartDrawing">
    <cdr:from>
      <cdr:x>0.2437</cdr:x>
      <cdr:y>0.73154</cdr:y>
    </cdr:from>
    <cdr:to>
      <cdr:x>0.33613</cdr:x>
      <cdr:y>0.83605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2071701" y="4000528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Акцизы</a:t>
          </a:r>
        </a:p>
        <a:p xmlns:a="http://schemas.openxmlformats.org/drawingml/2006/main">
          <a:r>
            <a:rPr lang="ru-RU" dirty="0" smtClean="0"/>
            <a:t>4031,8</a:t>
          </a:r>
          <a:endParaRPr lang="ru-RU" dirty="0"/>
        </a:p>
      </cdr:txBody>
    </cdr:sp>
  </cdr:relSizeAnchor>
  <cdr:relSizeAnchor xmlns:cdr="http://schemas.openxmlformats.org/drawingml/2006/chartDrawing">
    <cdr:from>
      <cdr:x>0.82353</cdr:x>
      <cdr:y>0.18289</cdr:y>
    </cdr:from>
    <cdr:to>
      <cdr:x>0.97479</cdr:x>
      <cdr:y>0.31352</cdr:y>
    </cdr:to>
    <cdr:sp macro="" textlink="">
      <cdr:nvSpPr>
        <cdr:cNvPr id="12" name="Прямоугольник 11"/>
        <cdr:cNvSpPr/>
      </cdr:nvSpPr>
      <cdr:spPr bwMode="auto">
        <a:xfrm xmlns:a="http://schemas.openxmlformats.org/drawingml/2006/main">
          <a:off x="7000923" y="1000132"/>
          <a:ext cx="128588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Безвозмездные поступления</a:t>
          </a:r>
        </a:p>
        <a:p xmlns:a="http://schemas.openxmlformats.org/drawingml/2006/main">
          <a:r>
            <a:rPr lang="ru-RU" dirty="0" smtClean="0"/>
            <a:t>6279,7</a:t>
          </a:r>
          <a:endParaRPr lang="ru-RU" dirty="0"/>
        </a:p>
      </cdr:txBody>
    </cdr:sp>
  </cdr:relSizeAnchor>
  <cdr:relSizeAnchor xmlns:cdr="http://schemas.openxmlformats.org/drawingml/2006/chartDrawing">
    <cdr:from>
      <cdr:x>0.72269</cdr:x>
      <cdr:y>0.54866</cdr:y>
    </cdr:from>
    <cdr:to>
      <cdr:x>0.83193</cdr:x>
      <cdr:y>0.67929</cdr:y>
    </cdr:to>
    <cdr:sp macro="" textlink="">
      <cdr:nvSpPr>
        <cdr:cNvPr id="13" name="Прямоугольник 12"/>
        <cdr:cNvSpPr/>
      </cdr:nvSpPr>
      <cdr:spPr bwMode="auto">
        <a:xfrm xmlns:a="http://schemas.openxmlformats.org/drawingml/2006/main">
          <a:off x="6143667" y="3000396"/>
          <a:ext cx="92869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Земельный налог</a:t>
          </a:r>
        </a:p>
        <a:p xmlns:a="http://schemas.openxmlformats.org/drawingml/2006/main">
          <a:r>
            <a:rPr lang="ru-RU" dirty="0" smtClean="0"/>
            <a:t>7222,5</a:t>
          </a:r>
          <a:endParaRPr lang="ru-RU" dirty="0"/>
        </a:p>
      </cdr:txBody>
    </cdr:sp>
  </cdr:relSizeAnchor>
  <cdr:relSizeAnchor xmlns:cdr="http://schemas.openxmlformats.org/drawingml/2006/chartDrawing">
    <cdr:from>
      <cdr:x>0.46218</cdr:x>
      <cdr:y>0.77073</cdr:y>
    </cdr:from>
    <cdr:to>
      <cdr:x>0.57983</cdr:x>
      <cdr:y>0.86218</cdr:y>
    </cdr:to>
    <cdr:sp macro="" textlink="">
      <cdr:nvSpPr>
        <cdr:cNvPr id="14" name="Прямоугольник 13"/>
        <cdr:cNvSpPr/>
      </cdr:nvSpPr>
      <cdr:spPr bwMode="auto">
        <a:xfrm xmlns:a="http://schemas.openxmlformats.org/drawingml/2006/main">
          <a:off x="3929089" y="4214842"/>
          <a:ext cx="1000132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Аренда земли </a:t>
          </a:r>
          <a:r>
            <a:rPr lang="ru-RU" dirty="0" smtClean="0"/>
            <a:t>350,2</a:t>
          </a:r>
          <a:endParaRPr lang="ru-RU" dirty="0"/>
        </a:p>
      </cdr:txBody>
    </cdr:sp>
  </cdr:relSizeAnchor>
  <cdr:relSizeAnchor xmlns:cdr="http://schemas.openxmlformats.org/drawingml/2006/chartDrawing">
    <cdr:from>
      <cdr:x>0.27731</cdr:x>
      <cdr:y>0.90137</cdr:y>
    </cdr:from>
    <cdr:to>
      <cdr:x>0.39496</cdr:x>
      <cdr:y>1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2357453" y="4929222"/>
          <a:ext cx="1000132" cy="5393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Налог на </a:t>
          </a:r>
          <a:r>
            <a:rPr lang="ru-RU" dirty="0" err="1" smtClean="0"/>
            <a:t>имуществр</a:t>
          </a:r>
          <a:r>
            <a:rPr lang="ru-RU" dirty="0" smtClean="0"/>
            <a:t> </a:t>
          </a:r>
          <a:r>
            <a:rPr lang="ru-RU" dirty="0" smtClean="0"/>
            <a:t>268,7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0.69748</cdr:x>
      <cdr:y>0.87524</cdr:y>
    </cdr:to>
    <cdr:sp macro="" textlink="">
      <cdr:nvSpPr>
        <cdr:cNvPr id="17" name="Прямоугольник 16"/>
        <cdr:cNvSpPr/>
      </cdr:nvSpPr>
      <cdr:spPr bwMode="auto">
        <a:xfrm xmlns:a="http://schemas.openxmlformats.org/drawingml/2006/main">
          <a:off x="5000659" y="4214842"/>
          <a:ext cx="928694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0.34454</cdr:x>
      <cdr:y>0.74461</cdr:y>
    </cdr:from>
    <cdr:to>
      <cdr:x>0.47059</cdr:x>
      <cdr:y>0.87524</cdr:y>
    </cdr:to>
    <cdr:sp macro="" textlink="">
      <cdr:nvSpPr>
        <cdr:cNvPr id="18" name="Прямоугольник 17"/>
        <cdr:cNvSpPr/>
      </cdr:nvSpPr>
      <cdr:spPr bwMode="auto">
        <a:xfrm xmlns:a="http://schemas.openxmlformats.org/drawingml/2006/main">
          <a:off x="2928957" y="4071966"/>
          <a:ext cx="1071570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Госпошлина </a:t>
          </a:r>
          <a:r>
            <a:rPr lang="ru-RU" dirty="0" smtClean="0"/>
            <a:t>23,2</a:t>
          </a:r>
          <a:endParaRPr lang="ru-RU" dirty="0"/>
        </a:p>
      </cdr:txBody>
    </cdr:sp>
  </cdr:relSizeAnchor>
  <cdr:relSizeAnchor xmlns:cdr="http://schemas.openxmlformats.org/drawingml/2006/chartDrawing">
    <cdr:from>
      <cdr:x>0.40336</cdr:x>
      <cdr:y>0.90137</cdr:y>
    </cdr:from>
    <cdr:to>
      <cdr:x>0.52101</cdr:x>
      <cdr:y>1</cdr:y>
    </cdr:to>
    <cdr:sp macro="" textlink="">
      <cdr:nvSpPr>
        <cdr:cNvPr id="19" name="Прямоугольник 18"/>
        <cdr:cNvSpPr/>
      </cdr:nvSpPr>
      <cdr:spPr bwMode="auto">
        <a:xfrm xmlns:a="http://schemas.openxmlformats.org/drawingml/2006/main">
          <a:off x="3429023" y="4929222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ТН </a:t>
          </a:r>
          <a:r>
            <a:rPr lang="ru-RU" dirty="0" smtClean="0"/>
            <a:t>108,5</a:t>
          </a:r>
          <a:endParaRPr lang="ru-RU" dirty="0"/>
        </a:p>
      </cdr:txBody>
    </cdr:sp>
  </cdr:relSizeAnchor>
  <cdr:relSizeAnchor xmlns:cdr="http://schemas.openxmlformats.org/drawingml/2006/chartDrawing">
    <cdr:from>
      <cdr:x>0.56303</cdr:x>
      <cdr:y>0.8883</cdr:y>
    </cdr:from>
    <cdr:to>
      <cdr:x>0.68068</cdr:x>
      <cdr:y>0.98693</cdr:y>
    </cdr:to>
    <cdr:sp macro="" textlink="">
      <cdr:nvSpPr>
        <cdr:cNvPr id="21" name="Прямоугольник 20"/>
        <cdr:cNvSpPr/>
      </cdr:nvSpPr>
      <cdr:spPr bwMode="auto">
        <a:xfrm xmlns:a="http://schemas.openxmlformats.org/drawingml/2006/main">
          <a:off x="4786345" y="4857784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Продажа земли </a:t>
          </a:r>
          <a:r>
            <a:rPr lang="ru-RU" dirty="0" smtClean="0"/>
            <a:t>12,0</a:t>
          </a:r>
          <a:endParaRPr lang="ru-RU" dirty="0"/>
        </a:p>
      </cdr:txBody>
    </cdr:sp>
  </cdr:relSizeAnchor>
  <cdr:relSizeAnchor xmlns:cdr="http://schemas.openxmlformats.org/drawingml/2006/chartDrawing">
    <cdr:from>
      <cdr:x>0.57143</cdr:x>
      <cdr:y>0.74461</cdr:y>
    </cdr:from>
    <cdr:to>
      <cdr:x>0.68908</cdr:x>
      <cdr:y>0.84324</cdr:y>
    </cdr:to>
    <cdr:sp macro="" textlink="">
      <cdr:nvSpPr>
        <cdr:cNvPr id="20" name="Прямоугольник 19"/>
        <cdr:cNvSpPr/>
      </cdr:nvSpPr>
      <cdr:spPr bwMode="auto">
        <a:xfrm xmlns:a="http://schemas.openxmlformats.org/drawingml/2006/main">
          <a:off x="4857784" y="4071966"/>
          <a:ext cx="1000157" cy="539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dirty="0" smtClean="0"/>
            <a:t>Денежные взыскания 0,5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0.75504</cdr:x>
      <cdr:y>0.58623</cdr:y>
    </cdr:from>
    <cdr:to>
      <cdr:x>0.86039</cdr:x>
      <cdr:y>0.75158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786082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0.26339</cdr:x>
      <cdr:y>0</cdr:y>
    </cdr:from>
    <cdr:to>
      <cdr:x>0.42142</cdr:x>
      <cdr:y>0.19541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-71438"/>
          <a:ext cx="128588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0.07902</cdr:x>
      <cdr:y>0.21044</cdr:y>
    </cdr:from>
    <cdr:to>
      <cdr:x>0.21949</cdr:x>
      <cdr:y>0.2856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2942" y="1000132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0.44775</cdr:x>
      <cdr:y>0.06013</cdr:y>
    </cdr:from>
    <cdr:to>
      <cdr:x>0.60578</cdr:x>
      <cdr:y>0.12026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43338" y="285752"/>
          <a:ext cx="1285875" cy="28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Национальная безопасность 8,8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mirtau-adm.ru/content/reshen/2024/&#1056;&#1077;&#1096;&#1077;&#1085;&#1080;&#1077;%20&#8470;%206%20&#1086;&#1090;%2005.03.2024&#1075;%20&#1054;&#1073;%20&#1080;&#1089;&#1087;&#1086;&#1083;&#1085;&#1077;&#1085;&#1080;&#1080;%20&#1073;&#1102;&#1076;&#1078;&#1077;&#1090;&#1072;%20&#1079;&#1072;http:/temirtau-adm.ru/content/reshen/2023/&#1056;&#1077;&#1096;&#1077;&#1085;&#1080;&#1077;%20&#8470;11%20&#1086;&#1090;%2017.04.23%20&#1086;&#1073;%20&#1091;&#1090;&#1074;&#1077;&#1088;&#1078;&#1076;&#1077;&#1085;&#1080;&#1080;%20&#1086;&#1090;&#1095;&#1077;&#1090;&#1072;%20&#1086;&#1073;%20&#1080;&#1089;&#1087;&#1086;&#1083;&#1085;&#1077;&#1085;&#1080;&#1080;%20&#1073;&#1102;&#1076;&#1078;&#1077;&#1090;&#1072;%20&#1079;&#1072;%202022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2023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год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428604"/>
            <a:ext cx="53578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4714908" cy="830997"/>
          </a:xfrm>
          <a:prstGeom prst="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hlinkClick r:id="rId3"/>
              </a:rPr>
              <a:t>К решению Совета народных депутатов Темиртауского городского поселения № 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от </a:t>
            </a:r>
            <a:r>
              <a:rPr lang="ru-RU" sz="1600" dirty="0" smtClean="0">
                <a:solidFill>
                  <a:srgbClr val="002060"/>
                </a:solidFill>
                <a:hlinkClick r:id="rId3"/>
              </a:rPr>
              <a:t>05.03.2024г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2023 </a:t>
            </a: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6006029"/>
              </p:ext>
            </p:extLst>
          </p:nvPr>
        </p:nvGraphicFramePr>
        <p:xfrm>
          <a:off x="395536" y="1988840"/>
          <a:ext cx="8605620" cy="431252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41906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тыс.р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5926,1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5916,7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99,84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414,0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8,8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6494,0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6420,8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98,87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6379,9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6193,3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97,07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1141,3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93,29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42,7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20489,2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20137,6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98,28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2023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1557632"/>
              </p:ext>
            </p:extLst>
          </p:nvPr>
        </p:nvGraphicFramePr>
        <p:xfrm>
          <a:off x="428596" y="135729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муниципальных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</a:t>
            </a:r>
            <a:r>
              <a:rPr lang="ru-RU" sz="2800" b="1" dirty="0" smtClean="0">
                <a:solidFill>
                  <a:schemeClr val="accent2"/>
                </a:solidFill>
              </a:rPr>
              <a:t>2023 </a:t>
            </a:r>
            <a:r>
              <a:rPr lang="ru-RU" sz="2800" b="1" dirty="0" smtClean="0">
                <a:solidFill>
                  <a:schemeClr val="accent2"/>
                </a:solidFill>
              </a:rPr>
              <a:t>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71472" y="1349345"/>
          <a:ext cx="5715040" cy="4655215"/>
        </p:xfrm>
        <a:graphic>
          <a:graphicData uri="http://schemas.openxmlformats.org/drawingml/2006/table">
            <a:tbl>
              <a:tblPr/>
              <a:tblGrid>
                <a:gridCol w="4287890"/>
                <a:gridCol w="1427150"/>
              </a:tblGrid>
              <a:tr h="4457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13696,9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2237" y="1243649"/>
            <a:ext cx="2426069" cy="161636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6950" y="3104477"/>
            <a:ext cx="2473767" cy="164917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105864"/>
            <a:ext cx="2476517" cy="164688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2023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3655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33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чел.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1,7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2643182"/>
            <a:ext cx="800105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62438888"/>
              </p:ext>
            </p:extLst>
          </p:nvPr>
        </p:nvGraphicFramePr>
        <p:xfrm>
          <a:off x="214282" y="857232"/>
          <a:ext cx="8501122" cy="54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910473500"/>
              </p:ext>
            </p:extLst>
          </p:nvPr>
        </p:nvGraphicFramePr>
        <p:xfrm>
          <a:off x="214282" y="1000108"/>
          <a:ext cx="4968626" cy="584064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14174,2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Транспортный налог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7222,5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13731,5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земельных участков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Денежные взыскания (штрафы)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Инициативные платежи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442,7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5704,0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20453,9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за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2282</TotalTime>
  <Words>721</Words>
  <Application>Microsoft Office PowerPoint</Application>
  <PresentationFormat>Экран (4:3)</PresentationFormat>
  <Paragraphs>205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2023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2023 год (тыс. руб)</vt:lpstr>
      <vt:lpstr>Исполнение по расходам  Темиртауского городского поселения за 2023 год</vt:lpstr>
      <vt:lpstr>Исполнение расходов бюджета  Темиртауского городского поселения  за 2023 год</vt:lpstr>
      <vt:lpstr>Исполнение муниципальных программ  Темиртауского городского поселения  за 2023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315</cp:revision>
  <dcterms:created xsi:type="dcterms:W3CDTF">2015-05-27T07:54:06Z</dcterms:created>
  <dcterms:modified xsi:type="dcterms:W3CDTF">2024-04-17T07:08:59Z</dcterms:modified>
</cp:coreProperties>
</file>